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7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5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0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1D8"/>
    <a:srgbClr val="0E4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840" y="-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3681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0C1D8"/>
                </a:solidFill>
                <a:latin typeface="Century Gothic"/>
                <a:cs typeface="Century Gothic"/>
              </a:rPr>
              <a:t>© The Daring English</a:t>
            </a:r>
            <a:r>
              <a:rPr lang="en-US" sz="1200" baseline="0" dirty="0" smtClean="0">
                <a:solidFill>
                  <a:srgbClr val="60C1D8"/>
                </a:solidFill>
                <a:latin typeface="Century Gothic"/>
                <a:cs typeface="Century Gothic"/>
              </a:rPr>
              <a:t> Teacher, Inc. </a:t>
            </a:r>
            <a:endParaRPr lang="en-US" sz="1200" dirty="0">
              <a:solidFill>
                <a:srgbClr val="60C1D8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3681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0C1D8"/>
                </a:solidFill>
                <a:latin typeface="Century Gothic"/>
                <a:cs typeface="Century Gothic"/>
              </a:rPr>
              <a:t>© The Daring English</a:t>
            </a:r>
            <a:r>
              <a:rPr lang="en-US" sz="1200" baseline="0" dirty="0" smtClean="0">
                <a:solidFill>
                  <a:srgbClr val="60C1D8"/>
                </a:solidFill>
                <a:latin typeface="Century Gothic"/>
                <a:cs typeface="Century Gothic"/>
              </a:rPr>
              <a:t> Teacher, Inc. </a:t>
            </a:r>
            <a:endParaRPr lang="en-US" sz="1200" dirty="0">
              <a:solidFill>
                <a:srgbClr val="60C1D8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lid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</a:p>
          <a:p>
            <a:r>
              <a:rPr lang="en-US" dirty="0" smtClean="0"/>
              <a:t>Argument</a:t>
            </a:r>
          </a:p>
          <a:p>
            <a:r>
              <a:rPr lang="en-US" dirty="0" smtClean="0"/>
              <a:t>Audience</a:t>
            </a:r>
          </a:p>
          <a:p>
            <a:r>
              <a:rPr lang="en-US" dirty="0" smtClean="0"/>
              <a:t>Central idea</a:t>
            </a:r>
          </a:p>
          <a:p>
            <a:r>
              <a:rPr lang="en-US" dirty="0" smtClean="0"/>
              <a:t>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Annotation</a:t>
            </a:r>
          </a:p>
          <a:p>
            <a:pPr marL="919163" indent="-349250"/>
            <a:r>
              <a:rPr lang="en-US" dirty="0" smtClean="0"/>
              <a:t>Argument</a:t>
            </a:r>
          </a:p>
          <a:p>
            <a:pPr marL="919163" indent="-349250"/>
            <a:r>
              <a:rPr lang="en-US" dirty="0" smtClean="0"/>
              <a:t>Audience</a:t>
            </a:r>
          </a:p>
          <a:p>
            <a:pPr marL="919163" indent="-349250"/>
            <a:r>
              <a:rPr lang="en-US" dirty="0" smtClean="0"/>
              <a:t>Central idea</a:t>
            </a:r>
          </a:p>
          <a:p>
            <a:pPr marL="919163" indent="-349250"/>
            <a:r>
              <a:rPr lang="en-US" dirty="0" smtClean="0"/>
              <a:t>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Annotation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/>
              <a:t>notes added to a text while participating in active reading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Argument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400" dirty="0"/>
              <a:t>a statement, reason, </a:t>
            </a:r>
            <a:r>
              <a:rPr lang="en-US" sz="5400" dirty="0" smtClean="0"/>
              <a:t>or </a:t>
            </a:r>
            <a:r>
              <a:rPr lang="en-US" sz="5400" dirty="0"/>
              <a:t>fact for or </a:t>
            </a:r>
            <a:r>
              <a:rPr lang="en-US" sz="5400" dirty="0" smtClean="0"/>
              <a:t>against </a:t>
            </a:r>
            <a:r>
              <a:rPr lang="en-US" sz="5400" dirty="0"/>
              <a:t>a 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persons reached by a book, radio or television broadcast, etc.; public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Central idea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the main idea of a writing; the point the author wants you to remember most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quotation from or reference to a book, paper, or author, especially in a scholarly work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Claim</a:t>
            </a:r>
          </a:p>
          <a:p>
            <a:r>
              <a:rPr lang="en-US" dirty="0" smtClean="0"/>
              <a:t>Connotative</a:t>
            </a:r>
          </a:p>
          <a:p>
            <a:r>
              <a:rPr lang="en-US" dirty="0" smtClean="0"/>
              <a:t>Counterclaim</a:t>
            </a:r>
          </a:p>
          <a:p>
            <a:r>
              <a:rPr lang="en-US" dirty="0" smtClean="0"/>
              <a:t>Credibility</a:t>
            </a:r>
          </a:p>
          <a:p>
            <a:r>
              <a:rPr lang="en-US" dirty="0" smtClean="0"/>
              <a:t>Denotative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Claim</a:t>
            </a:r>
          </a:p>
          <a:p>
            <a:pPr marL="919163" indent="-349250"/>
            <a:r>
              <a:rPr lang="en-US" dirty="0" smtClean="0"/>
              <a:t>Connotative</a:t>
            </a:r>
          </a:p>
          <a:p>
            <a:pPr marL="919163" indent="-349250"/>
            <a:r>
              <a:rPr lang="en-US" dirty="0" smtClean="0"/>
              <a:t>Counterclaim</a:t>
            </a:r>
          </a:p>
          <a:p>
            <a:pPr marL="919163" indent="-349250"/>
            <a:r>
              <a:rPr lang="en-US" dirty="0" smtClean="0"/>
              <a:t>Credibility</a:t>
            </a:r>
          </a:p>
          <a:p>
            <a:pPr marL="919163" indent="-349250"/>
            <a:r>
              <a:rPr lang="en-US" dirty="0" smtClean="0"/>
              <a:t>Denotative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Claim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an assertion of something as a fact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Connotative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signifying or suggestive of an associative or secondary meaning in addition to the primary meaning 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Counterclaim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claim made to rebut a previous claim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Credibility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quality of being trusted and believed in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Denotative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dirty="0"/>
              <a:t>the explicit or direct meaning or set of meanings of a word or expression as distinguished from the ideas or meanings associated with it or suggested by it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</a:t>
            </a:r>
          </a:p>
          <a:p>
            <a:r>
              <a:rPr lang="en-US" dirty="0" smtClean="0"/>
              <a:t>Ethos</a:t>
            </a:r>
          </a:p>
          <a:p>
            <a:r>
              <a:rPr lang="en-US" dirty="0" smtClean="0"/>
              <a:t>Explicit</a:t>
            </a:r>
          </a:p>
          <a:p>
            <a:r>
              <a:rPr lang="en-US" dirty="0" smtClean="0"/>
              <a:t>Fallacious reasoning</a:t>
            </a:r>
          </a:p>
          <a:p>
            <a:r>
              <a:rPr lang="en-US" dirty="0" smtClean="0"/>
              <a:t>Fallacy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Diction</a:t>
            </a:r>
          </a:p>
          <a:p>
            <a:pPr marL="919163" indent="-349250"/>
            <a:r>
              <a:rPr lang="en-US" dirty="0" smtClean="0"/>
              <a:t>Ethos</a:t>
            </a:r>
          </a:p>
          <a:p>
            <a:pPr marL="919163" indent="-349250"/>
            <a:r>
              <a:rPr lang="en-US" dirty="0" smtClean="0"/>
              <a:t>Explicit</a:t>
            </a:r>
          </a:p>
          <a:p>
            <a:pPr marL="919163" indent="-349250"/>
            <a:r>
              <a:rPr lang="en-US" dirty="0" smtClean="0"/>
              <a:t>Fallacious reasoning</a:t>
            </a:r>
          </a:p>
          <a:p>
            <a:pPr marL="919163" indent="-349250"/>
            <a:r>
              <a:rPr lang="en-US" dirty="0" smtClean="0"/>
              <a:t>Fallacy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Diction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choice and use of words and phrases in speech or writing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Ethos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an appeal to ethics and credibility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Explicit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stated clearly and in detail, leaving no room for confusion or doubt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dirty="0" smtClean="0"/>
              <a:t>Fallacious reasoning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faulty or mistaken logic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Fallacy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mistaken belief, especially one based on unsound argument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</a:p>
          <a:p>
            <a:r>
              <a:rPr lang="en-US" dirty="0" smtClean="0"/>
              <a:t>Logos</a:t>
            </a:r>
          </a:p>
          <a:p>
            <a:r>
              <a:rPr lang="en-US" dirty="0" smtClean="0"/>
              <a:t>Pathos</a:t>
            </a:r>
          </a:p>
          <a:p>
            <a:r>
              <a:rPr lang="en-US" dirty="0" smtClean="0"/>
              <a:t>Point-of-view</a:t>
            </a:r>
          </a:p>
          <a:p>
            <a:r>
              <a:rPr lang="en-US" dirty="0" smtClean="0"/>
              <a:t>Purpose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Inference</a:t>
            </a:r>
          </a:p>
          <a:p>
            <a:pPr marL="919163" indent="-349250"/>
            <a:r>
              <a:rPr lang="en-US" dirty="0" smtClean="0"/>
              <a:t>Logos</a:t>
            </a:r>
          </a:p>
          <a:p>
            <a:pPr marL="919163" indent="-349250"/>
            <a:r>
              <a:rPr lang="en-US" dirty="0" smtClean="0"/>
              <a:t>Pathos</a:t>
            </a:r>
          </a:p>
          <a:p>
            <a:pPr marL="919163" indent="-349250"/>
            <a:r>
              <a:rPr lang="en-US" dirty="0" smtClean="0"/>
              <a:t>Point-of-view</a:t>
            </a:r>
          </a:p>
          <a:p>
            <a:pPr marL="919163" indent="-349250"/>
            <a:r>
              <a:rPr lang="en-US" dirty="0" smtClean="0"/>
              <a:t>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</a:t>
            </a:r>
            <a:r>
              <a:rPr lang="en-US" smtClean="0"/>
              <a:t>the words.</a:t>
            </a:r>
            <a:endParaRPr lang="en-US" dirty="0" smtClean="0"/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Inference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conclusion reached on the basis of evidence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Logos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an appeal to logic and reason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Pathos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an appeal </a:t>
            </a:r>
            <a:r>
              <a:rPr lang="en-US" sz="5400" dirty="0" smtClean="0"/>
              <a:t>to emotion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Point-of-view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author’s perspective on the topic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Purpose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author’s reason for writing the piece</a:t>
            </a:r>
          </a:p>
        </p:txBody>
      </p:sp>
    </p:spTree>
    <p:extLst>
      <p:ext uri="{BB962C8B-B14F-4D97-AF65-F5344CB8AC3E}">
        <p14:creationId xmlns:p14="http://schemas.microsoft.com/office/powerpoint/2010/main" val="160726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E46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60C1D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Informational Text 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Argument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Relevant</a:t>
            </a:r>
          </a:p>
          <a:p>
            <a:r>
              <a:rPr lang="en-US" dirty="0" smtClean="0"/>
              <a:t>Rhetoric</a:t>
            </a:r>
          </a:p>
          <a:p>
            <a:r>
              <a:rPr lang="en-US" dirty="0" smtClean="0"/>
              <a:t>Sufficient</a:t>
            </a:r>
          </a:p>
          <a:p>
            <a:r>
              <a:rPr lang="en-US" dirty="0" smtClean="0"/>
              <a:t>Thesis</a:t>
            </a:r>
          </a:p>
          <a:p>
            <a:r>
              <a:rPr lang="en-US" dirty="0" smtClean="0"/>
              <a:t>Tone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Relevant</a:t>
            </a:r>
          </a:p>
          <a:p>
            <a:pPr marL="919163" indent="-349250"/>
            <a:r>
              <a:rPr lang="en-US" dirty="0" smtClean="0"/>
              <a:t>Rhetoric</a:t>
            </a:r>
          </a:p>
          <a:p>
            <a:pPr marL="919163" indent="-349250"/>
            <a:r>
              <a:rPr lang="en-US" dirty="0" smtClean="0"/>
              <a:t>Sufficient</a:t>
            </a:r>
          </a:p>
          <a:p>
            <a:pPr marL="919163" indent="-349250"/>
            <a:r>
              <a:rPr lang="en-US" dirty="0" smtClean="0"/>
              <a:t>Thesis</a:t>
            </a:r>
          </a:p>
          <a:p>
            <a:pPr marL="919163" indent="-349250"/>
            <a:r>
              <a:rPr lang="en-US" dirty="0" smtClean="0"/>
              <a:t>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Relevant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closely connected or appropriate to the matter at hand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Rhetoric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the art of effective or persuasive speaking or writing, especially the use of figures of speech and other compositional techniques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Sufficient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enough; adequate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subject for a composition or essay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Tone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author’s attitude toward the subject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1025</Words>
  <Application>Microsoft Macintosh PowerPoint</Application>
  <PresentationFormat>On-screen Show (4:3)</PresentationFormat>
  <Paragraphs>189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Annotation</vt:lpstr>
      <vt:lpstr>Argument</vt:lpstr>
      <vt:lpstr>Audience</vt:lpstr>
      <vt:lpstr>Central idea</vt:lpstr>
      <vt:lpstr>Citation</vt:lpstr>
      <vt:lpstr>PowerPoint Presentation</vt:lpstr>
      <vt:lpstr>Week #2 Words</vt:lpstr>
      <vt:lpstr>Week #2 Pretest</vt:lpstr>
      <vt:lpstr>Claim</vt:lpstr>
      <vt:lpstr>Connotative</vt:lpstr>
      <vt:lpstr>Counterclaim</vt:lpstr>
      <vt:lpstr>Credibility</vt:lpstr>
      <vt:lpstr>Denotative</vt:lpstr>
      <vt:lpstr>PowerPoint Presentation</vt:lpstr>
      <vt:lpstr>Week #3 Words</vt:lpstr>
      <vt:lpstr>Week #3 Pretest</vt:lpstr>
      <vt:lpstr>Diction</vt:lpstr>
      <vt:lpstr>Ethos</vt:lpstr>
      <vt:lpstr>Explicit</vt:lpstr>
      <vt:lpstr>Fallacious reasoning</vt:lpstr>
      <vt:lpstr>Fallacy</vt:lpstr>
      <vt:lpstr>PowerPoint Presentation</vt:lpstr>
      <vt:lpstr>Week #4 Words</vt:lpstr>
      <vt:lpstr>Week #4 Pretest</vt:lpstr>
      <vt:lpstr>Inference</vt:lpstr>
      <vt:lpstr>Logos</vt:lpstr>
      <vt:lpstr>Pathos</vt:lpstr>
      <vt:lpstr>Point-of-view</vt:lpstr>
      <vt:lpstr>Purpose</vt:lpstr>
      <vt:lpstr>PowerPoint Presentation</vt:lpstr>
      <vt:lpstr>Week #5 Words</vt:lpstr>
      <vt:lpstr>Week #5 Pretest</vt:lpstr>
      <vt:lpstr>Relevant</vt:lpstr>
      <vt:lpstr>Rhetoric</vt:lpstr>
      <vt:lpstr>Sufficient</vt:lpstr>
      <vt:lpstr>Thesis</vt:lpstr>
      <vt:lpstr>Tone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14</cp:revision>
  <dcterms:created xsi:type="dcterms:W3CDTF">2020-08-22T21:23:51Z</dcterms:created>
  <dcterms:modified xsi:type="dcterms:W3CDTF">2020-08-31T01:26:30Z</dcterms:modified>
</cp:coreProperties>
</file>